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8.jpeg" ContentType="image/jpeg"/>
  <Override PartName="/ppt/media/image7.jpeg" ContentType="image/jpeg"/>
  <Override PartName="/ppt/media/image4.png" ContentType="image/png"/>
  <Override PartName="/ppt/media/image9.jpeg" ContentType="image/jpeg"/>
  <Override PartName="/ppt/media/image6.jpeg" ContentType="image/jpeg"/>
  <Override PartName="/ppt/media/image3.png" ContentType="image/png"/>
  <Override PartName="/ppt/media/image5.jpeg" ContentType="image/jpe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C638B1C-F206-48A0-B44B-84E96E55BDE8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body"/>
          </p:nvPr>
        </p:nvSpPr>
        <p:spPr>
          <a:xfrm>
            <a:off x="685800" y="4389480"/>
            <a:ext cx="5486040" cy="4114440"/>
          </a:xfrm>
          <a:prstGeom prst="rect">
            <a:avLst/>
          </a:prstGeom>
        </p:spPr>
        <p:txBody>
          <a:bodyPr tIns="91440" bIns="91440"/>
          <a:p>
            <a:r>
              <a:rPr lang="en-US" sz="1100">
                <a:latin typeface="Arial"/>
              </a:rPr>
              <a:t>1st time through, comment on the art and the story elements. </a:t>
            </a:r>
            <a:endParaRPr/>
          </a:p>
          <a:p>
            <a:r>
              <a:rPr lang="en-US" sz="1100">
                <a:latin typeface="Arial"/>
              </a:rPr>
              <a:t>Reading 2  is the performance of the rhyme.</a:t>
            </a:r>
            <a:endParaRPr/>
          </a:p>
          <a:p>
            <a:endParaRPr/>
          </a:p>
          <a:p>
            <a:r>
              <a:rPr lang="en-US" sz="1100">
                <a:latin typeface="Arial"/>
              </a:rPr>
              <a:t>1: tuffet, definition</a:t>
            </a:r>
            <a:endParaRPr/>
          </a:p>
          <a:p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1100">
                <a:latin typeface="Arial"/>
              </a:rPr>
              <a:t>1: What is she eating? Cottage cheese~curds and whey (</a:t>
            </a:r>
            <a:r>
              <a:rPr lang="en-US" sz="1100">
                <a:latin typeface="Arial"/>
              </a:rPr>
              <a:t>凝乳 【ぎょうにゅう】</a:t>
            </a:r>
            <a:r>
              <a:rPr lang="en-US" sz="1100">
                <a:latin typeface="Arial"/>
              </a:rPr>
              <a:t>gyounu~curdled milk; </a:t>
            </a:r>
            <a:r>
              <a:rPr lang="en-US" sz="1100">
                <a:latin typeface="Arial"/>
              </a:rPr>
              <a:t>乳清 【にゅうせい】</a:t>
            </a:r>
            <a:r>
              <a:rPr lang="en-US" sz="1100">
                <a:latin typeface="Arial"/>
              </a:rPr>
              <a:t>nyuusei~whey )</a:t>
            </a:r>
            <a:endParaRPr/>
          </a:p>
          <a:p>
            <a:pPr>
              <a:lnSpc>
                <a:spcPct val="100000"/>
              </a:lnSpc>
            </a:pPr>
            <a:r>
              <a:rPr lang="en-US" sz="1100">
                <a:latin typeface="Arial"/>
              </a:rPr>
              <a:t>The dog is added in for the artwork, by Margaret Tarrant, and is not  part of the background story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100">
                <a:latin typeface="Arial"/>
              </a:rPr>
              <a:t>2 Little Miss Muffet</a:t>
            </a:r>
            <a:endParaRPr/>
          </a:p>
          <a:p>
            <a:pPr>
              <a:lnSpc>
                <a:spcPct val="100000"/>
              </a:lnSpc>
            </a:pPr>
            <a:r>
              <a:rPr lang="en-US" sz="1100">
                <a:latin typeface="Arial"/>
              </a:rPr>
              <a:t>Sat on a tuffet</a:t>
            </a:r>
            <a:endParaRPr/>
          </a:p>
          <a:p>
            <a:pPr>
              <a:lnSpc>
                <a:spcPct val="100000"/>
              </a:lnSpc>
            </a:pPr>
            <a:r>
              <a:rPr lang="en-US" sz="1100">
                <a:latin typeface="Arial"/>
              </a:rPr>
              <a:t>Eating her curds and whey</a:t>
            </a:r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1100">
                <a:latin typeface="Arial"/>
              </a:rPr>
              <a:t>1 In the story, the spider “came along”, which means it was walking and found Little Miss Muffet and walked up close to her.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100">
                <a:latin typeface="Arial"/>
              </a:rPr>
              <a:t>2 Along came a spider</a:t>
            </a:r>
            <a:endParaRPr/>
          </a:p>
          <a:p>
            <a:pPr>
              <a:lnSpc>
                <a:spcPct val="100000"/>
              </a:lnSpc>
            </a:pPr>
            <a:r>
              <a:rPr lang="en-US" sz="1100">
                <a:latin typeface="Arial"/>
              </a:rPr>
              <a:t>Who sat down beside her</a:t>
            </a:r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1100">
                <a:latin typeface="Arial"/>
              </a:rPr>
              <a:t>1 Frightened her away</a:t>
            </a:r>
            <a:endParaRPr/>
          </a:p>
          <a:p>
            <a:pPr>
              <a:lnSpc>
                <a:spcPct val="100000"/>
              </a:lnSpc>
            </a:pPr>
            <a:r>
              <a:rPr lang="en-US" sz="1100">
                <a:latin typeface="Arial"/>
              </a:rPr>
              <a:t>Scared her off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100">
                <a:latin typeface="Arial"/>
              </a:rPr>
              <a:t>2 And frightened Miss Muffet away.</a:t>
            </a:r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/>
          <a:p>
            <a:r>
              <a:rPr lang="en-US" sz="1100">
                <a:latin typeface="Arial"/>
              </a:rPr>
              <a:t>Original artwork by Margaret Tarrant</a:t>
            </a:r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458720" y="1600200"/>
            <a:ext cx="6225480" cy="496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58720" y="1600200"/>
            <a:ext cx="6225480" cy="496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96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96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458720" y="1600200"/>
            <a:ext cx="6225480" cy="49672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58720" y="1600200"/>
            <a:ext cx="6225480" cy="496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7ffe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11040"/>
            <a:ext cx="7772040" cy="1546200"/>
          </a:xfrm>
          <a:prstGeom prst="rect">
            <a:avLst/>
          </a:prstGeom>
        </p:spPr>
        <p:txBody>
          <a:bodyPr tIns="91440" bIns="91440" anchor="b"/>
          <a:p>
            <a:r>
              <a:rPr lang="en-US" sz="48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556840" y="6333120"/>
            <a:ext cx="548280" cy="52416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76EB24C6-3D21-48AD-A863-7C0F2B20F3A8}" type="slidenum">
              <a:rPr lang="en-US" sz="1300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7ffe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tIns="91440" bIns="91440" anchor="b"/>
          <a:p>
            <a:r>
              <a:rPr lang="en-US" sz="36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tIns="91440" bIns="91440"/>
          <a:p>
            <a:pPr>
              <a:buSzPct val="45000"/>
              <a:buFont typeface="StarSymbol"/>
              <a:buChar char=""/>
            </a:pPr>
            <a:r>
              <a:rPr lang="en-US" sz="30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0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0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3000">
                <a:latin typeface="Arial"/>
              </a:rPr>
              <a:t>Seventh Outline Level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sldNum"/>
          </p:nvPr>
        </p:nvSpPr>
        <p:spPr>
          <a:xfrm>
            <a:off x="8556840" y="6333120"/>
            <a:ext cx="548280" cy="52416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6ED3D104-82EF-4FB0-86E2-C8AA16E3405E}" type="slidenum">
              <a:rPr lang="en-US" sz="1300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9fb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30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733280" y="842040"/>
            <a:ext cx="4115160" cy="5162400"/>
          </a:xfrm>
          <a:prstGeom prst="rect">
            <a:avLst/>
          </a:prstGeom>
          <a:ln>
            <a:noFill/>
          </a:ln>
        </p:spPr>
      </p:pic>
      <p:sp>
        <p:nvSpPr>
          <p:cNvPr id="80" name="TextShape 1"/>
          <p:cNvSpPr txBox="1"/>
          <p:nvPr/>
        </p:nvSpPr>
        <p:spPr>
          <a:xfrm>
            <a:off x="1120320" y="1048680"/>
            <a:ext cx="3692520" cy="247644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4800">
                <a:solidFill>
                  <a:srgbClr val="b45f06"/>
                </a:solidFill>
                <a:latin typeface="Arial"/>
                <a:ea typeface="Arial"/>
              </a:rPr>
              <a:t>Little </a:t>
            </a:r>
            <a:r>
              <a:rPr b="1" lang="en-US" sz="4800">
                <a:solidFill>
                  <a:srgbClr val="b45f06"/>
                </a:solidFill>
                <a:latin typeface="Arial"/>
                <a:ea typeface="Arial"/>
              </a:rPr>
              <a:t>
</a:t>
            </a:r>
            <a:r>
              <a:rPr b="1" lang="en-US" sz="4800">
                <a:solidFill>
                  <a:srgbClr val="b45f06"/>
                </a:solidFill>
                <a:latin typeface="Arial"/>
                <a:ea typeface="Arial"/>
              </a:rPr>
              <a:t>Miss </a:t>
            </a:r>
            <a:r>
              <a:rPr b="1" lang="en-US" sz="4800">
                <a:solidFill>
                  <a:srgbClr val="b45f06"/>
                </a:solidFill>
                <a:latin typeface="Arial"/>
                <a:ea typeface="Arial"/>
              </a:rPr>
              <a:t>
</a:t>
            </a:r>
            <a:r>
              <a:rPr b="1" lang="en-US" sz="4800">
                <a:solidFill>
                  <a:srgbClr val="b45f06"/>
                </a:solidFill>
                <a:latin typeface="Arial"/>
                <a:ea typeface="Arial"/>
              </a:rPr>
              <a:t>Muffet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1120320" y="4233960"/>
            <a:ext cx="3418920" cy="104616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2400">
                <a:solidFill>
                  <a:srgbClr val="b45f06"/>
                </a:solidFill>
                <a:latin typeface="Arial"/>
                <a:ea typeface="Arial"/>
              </a:rPr>
              <a:t>illustrations by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b45f06"/>
                </a:solidFill>
                <a:latin typeface="Arial"/>
                <a:ea typeface="Arial"/>
              </a:rPr>
              <a:t>Margaret Tarrant</a:t>
            </a:r>
            <a:endParaRPr/>
          </a:p>
        </p:txBody>
      </p:sp>
      <p:sp>
        <p:nvSpPr>
          <p:cNvPr id="82" name="TextShape 3"/>
          <p:cNvSpPr txBox="1"/>
          <p:nvPr/>
        </p:nvSpPr>
        <p:spPr>
          <a:xfrm>
            <a:off x="8556840" y="6333120"/>
            <a:ext cx="548280" cy="52416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742D03D2-5FFF-414A-AB74-5F194A481632}" type="slidenum">
              <a:rPr lang="en-US" sz="1300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d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Shape 38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614880" y="182520"/>
            <a:ext cx="7949160" cy="6292800"/>
          </a:xfrm>
          <a:prstGeom prst="rect">
            <a:avLst/>
          </a:prstGeom>
          <a:ln>
            <a:noFill/>
          </a:ln>
        </p:spPr>
      </p:pic>
      <p:sp>
        <p:nvSpPr>
          <p:cNvPr id="84" name="TextShape 1"/>
          <p:cNvSpPr txBox="1"/>
          <p:nvPr/>
        </p:nvSpPr>
        <p:spPr>
          <a:xfrm>
            <a:off x="457200" y="274680"/>
            <a:ext cx="427680" cy="14364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614880" y="282600"/>
            <a:ext cx="8229240" cy="629280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3600">
                <a:solidFill>
                  <a:srgbClr val="b45f06"/>
                </a:solidFill>
                <a:latin typeface="Arial"/>
                <a:ea typeface="Arial"/>
              </a:rPr>
              <a:t>Little Miss Muffet</a:t>
            </a: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b45f06"/>
                </a:solidFill>
                <a:latin typeface="Arial"/>
                <a:ea typeface="Arial"/>
              </a:rPr>
              <a:t>Sat on a tuffet</a:t>
            </a: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b45f06"/>
                </a:solidFill>
                <a:latin typeface="Arial"/>
                <a:ea typeface="Arial"/>
              </a:rPr>
              <a:t>eating her</a:t>
            </a: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b45f06"/>
                </a:solidFill>
                <a:latin typeface="Arial"/>
                <a:ea typeface="Arial"/>
              </a:rPr>
              <a:t>curds &amp;</a:t>
            </a: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b45f06"/>
                </a:solidFill>
                <a:latin typeface="Arial"/>
                <a:ea typeface="Arial"/>
              </a:rPr>
              <a:t>whey</a:t>
            </a:r>
            <a:endParaRPr/>
          </a:p>
        </p:txBody>
      </p:sp>
      <p:sp>
        <p:nvSpPr>
          <p:cNvPr id="86" name="TextShape 3"/>
          <p:cNvSpPr txBox="1"/>
          <p:nvPr/>
        </p:nvSpPr>
        <p:spPr>
          <a:xfrm>
            <a:off x="8556840" y="6333120"/>
            <a:ext cx="548280" cy="52416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D842BEB1-C4B3-41C0-A47E-2521BF852241}" type="slidenum">
              <a:rPr lang="en-US" sz="1300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4e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4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949680" y="291240"/>
            <a:ext cx="7598160" cy="6275160"/>
          </a:xfrm>
          <a:prstGeom prst="rect">
            <a:avLst/>
          </a:prstGeom>
          <a:ln>
            <a:noFill/>
          </a:ln>
        </p:spPr>
      </p:pic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634320" y="362160"/>
            <a:ext cx="7913520" cy="6133320"/>
          </a:xfrm>
          <a:prstGeom prst="rect">
            <a:avLst/>
          </a:prstGeom>
        </p:spPr>
        <p:txBody>
          <a:bodyPr tIns="91440" bIns="91440"/>
          <a:p>
            <a:pPr algn="r">
              <a:lnSpc>
                <a:spcPct val="100000"/>
              </a:lnSpc>
            </a:pPr>
            <a:r>
              <a:rPr lang="en-US" sz="3600">
                <a:solidFill>
                  <a:srgbClr val="b45f06"/>
                </a:solidFill>
                <a:latin typeface="Arial"/>
                <a:ea typeface="Arial"/>
              </a:rPr>
              <a:t>Along came a spider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3600">
                <a:solidFill>
                  <a:srgbClr val="b45f06"/>
                </a:solidFill>
                <a:latin typeface="Arial"/>
                <a:ea typeface="Arial"/>
              </a:rPr>
              <a:t>who sat down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3600">
                <a:solidFill>
                  <a:srgbClr val="b45f06"/>
                </a:solidFill>
                <a:latin typeface="Arial"/>
                <a:ea typeface="Arial"/>
              </a:rPr>
              <a:t>beside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3600">
                <a:solidFill>
                  <a:srgbClr val="b45f06"/>
                </a:solidFill>
                <a:latin typeface="Arial"/>
                <a:ea typeface="Arial"/>
              </a:rPr>
              <a:t>her</a:t>
            </a:r>
            <a:endParaRPr/>
          </a:p>
        </p:txBody>
      </p:sp>
      <p:sp>
        <p:nvSpPr>
          <p:cNvPr id="90" name="TextShape 3"/>
          <p:cNvSpPr txBox="1"/>
          <p:nvPr/>
        </p:nvSpPr>
        <p:spPr>
          <a:xfrm>
            <a:off x="8556840" y="6333120"/>
            <a:ext cx="548280" cy="52416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775C36CF-30CB-4E01-8DE6-DC5367DFDA98}" type="slidenum">
              <a:rPr lang="en-US" sz="1300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2cdb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54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274680"/>
            <a:ext cx="8467920" cy="6292800"/>
          </a:xfrm>
          <a:prstGeom prst="rect">
            <a:avLst/>
          </a:prstGeom>
          <a:ln>
            <a:noFill/>
          </a:ln>
        </p:spPr>
      </p:pic>
      <p:sp>
        <p:nvSpPr>
          <p:cNvPr id="92" name="TextShape 1"/>
          <p:cNvSpPr txBox="1"/>
          <p:nvPr/>
        </p:nvSpPr>
        <p:spPr>
          <a:xfrm>
            <a:off x="457200" y="274680"/>
            <a:ext cx="8229240" cy="12744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274680"/>
            <a:ext cx="8229240" cy="629280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4800">
                <a:solidFill>
                  <a:srgbClr val="b45f06"/>
                </a:solidFill>
                <a:latin typeface="Arial"/>
                <a:ea typeface="Arial"/>
              </a:rPr>
              <a:t>And frightened </a:t>
            </a:r>
            <a:endParaRPr/>
          </a:p>
          <a:p>
            <a:pPr>
              <a:lnSpc>
                <a:spcPct val="100000"/>
              </a:lnSpc>
            </a:pPr>
            <a:r>
              <a:rPr lang="en-US" sz="4800">
                <a:solidFill>
                  <a:srgbClr val="b45f06"/>
                </a:solidFill>
                <a:latin typeface="Arial"/>
                <a:ea typeface="Arial"/>
              </a:rPr>
              <a:t>Miss Muffet </a:t>
            </a:r>
            <a:endParaRPr/>
          </a:p>
          <a:p>
            <a:pPr>
              <a:lnSpc>
                <a:spcPct val="100000"/>
              </a:lnSpc>
            </a:pPr>
            <a:r>
              <a:rPr lang="en-US" sz="4800">
                <a:solidFill>
                  <a:srgbClr val="b45f06"/>
                </a:solidFill>
                <a:latin typeface="Arial"/>
                <a:ea typeface="Arial"/>
              </a:rPr>
              <a:t>away.</a:t>
            </a:r>
            <a:endParaRPr/>
          </a:p>
        </p:txBody>
      </p:sp>
      <p:sp>
        <p:nvSpPr>
          <p:cNvPr id="94" name="TextShape 3"/>
          <p:cNvSpPr txBox="1"/>
          <p:nvPr/>
        </p:nvSpPr>
        <p:spPr>
          <a:xfrm>
            <a:off x="8556840" y="6333120"/>
            <a:ext cx="548280" cy="52416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C311B6AC-EFA5-4A89-BC6B-A2DE6B153D7D}" type="slidenum">
              <a:rPr lang="en-US" sz="1300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2cdc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457200" y="177120"/>
            <a:ext cx="8229240" cy="639072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id="97" name="Shape 64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258640" y="273600"/>
            <a:ext cx="4879080" cy="6197760"/>
          </a:xfrm>
          <a:prstGeom prst="rect">
            <a:avLst/>
          </a:prstGeom>
          <a:ln>
            <a:noFill/>
          </a:ln>
        </p:spPr>
      </p:pic>
      <p:sp>
        <p:nvSpPr>
          <p:cNvPr id="98" name="TextShape 3"/>
          <p:cNvSpPr txBox="1"/>
          <p:nvPr/>
        </p:nvSpPr>
        <p:spPr>
          <a:xfrm>
            <a:off x="8556840" y="6333120"/>
            <a:ext cx="548280" cy="52416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E818F0C3-895D-448A-84DA-1400B09C93C3}" type="slidenum">
              <a:rPr lang="en-US" sz="1300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